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  <p:sldId id="262" r:id="rId5"/>
    <p:sldId id="267" r:id="rId6"/>
    <p:sldId id="268" r:id="rId7"/>
    <p:sldId id="269" r:id="rId8"/>
  </p:sldIdLst>
  <p:sldSz cx="9144000" cy="6858000" type="screen4x3"/>
  <p:notesSz cx="6858000" cy="9144000"/>
  <p:defaultTextStyle>
    <a:defPPr>
      <a:defRPr lang="e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656" y="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B2CD3D6C-CDA7-58C6-91D3-B3DA03A729D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AF88EFEF-C664-01DD-80DF-DF279DA46FF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B116F054-2940-E4A9-8CA8-CA1008311DB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5F6DF9A-C2E4-4A74-9497-13E371B376B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450137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670B3854-BBAF-6EF9-106E-C224D3451E3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04383858-1660-2D68-6924-76B11179759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28BD27D9-5FDC-95B9-78E2-5AA9B165BB2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423CDEA-37B9-4697-A10B-E43A51475A1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785739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B6987A04-D7B8-7C38-10C4-8C5A86D0B34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E9A34EEB-4E10-3831-F8F9-2BD2F7F8CC4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431A16C4-BBFF-DB46-C6E1-3520F336455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F2DEB31-F1E6-41C4-963F-92A1CDB3276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0232704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A4D5BFEB-0553-60AA-0088-FBE233A6654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9ABF75D7-5646-2B3E-CEFE-D246687A840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BB0B100C-E5B1-D075-5442-80AEA856D90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2C08D92-80F4-4F56-8DAB-1C030E943F8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833706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52573FCC-15A4-97D0-F5C2-70B63C61738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ECFE1E8E-5ECB-F386-8AAA-DE2401AFA86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B840BE17-C3BE-15F3-9A27-3060B8C91C0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F2E94DD-26F5-4F9C-BC0D-6067AB021A8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920765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E4A85B36-B698-D1E2-0CD8-426A1F7E426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ACF169BC-7702-9C77-2316-E50582E5B33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E0ECE5BE-A364-E93C-DC71-DA4FF22D47D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C1B4C73-03EA-4232-9E93-C8D8E33F998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123177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D546594-1842-ACCD-2A29-C9DEA4C3B5A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619FD98-2B9E-F446-58BB-67B0B38CAF9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7F9D609-9B2D-B166-6CF4-7E598B0E0E2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7520ADB-05C3-47B5-B922-68FC3AFF30D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496261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DF9240E5-5066-3841-B635-F780120034C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94ADE558-3C53-0C14-325F-012EE2C3CD6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72C127AB-EA02-1ED9-F843-0E602257D52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5A3E642-13F8-46F5-AABE-6CFC749C51F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002134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859ECA96-93FB-408D-3665-6E21DCEDE6F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150A96D-32E0-607C-0882-667D6443D1E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E4A07192-1393-88AC-7C5F-E7BC4873970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B0A1203-EA94-43A6-B141-7DB59C91D78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76318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C9B43BEE-F1A0-5B07-E1F0-05E75BD179F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95A29117-E4D8-AE4B-B2DB-F8C3D7F45C5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8495E3AB-2214-FB80-4B39-A4DBF1EA868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6381E2A-272B-4E85-B950-5037C7DE954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845997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F132B19-9C7D-E74D-148A-DA14EB3953F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4590522-ED45-71B8-68CD-589A553C1AA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36585CB-532A-B3BE-E0F5-95F6DEA6CFB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58D7251-ED60-4D21-BEE6-DCA94806D55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890925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54FF282-4A40-ABFB-0F72-AECC31B7B6E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F86C0A78-DA6E-1783-AE4C-ACB7C4DD2A2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645874A-9DA7-6FD0-FE07-C41043B071F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E6047E7-58F7-41D2-B555-4540014C29A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60138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F1AF07BD-DB3D-3B22-0C60-9C37521068A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3EF0B928-9892-66F7-7FF6-711062BA0AC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8EDFC228-D21E-D79E-E01D-AED208176488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1435000D-5771-1E01-85DD-3D88D16D455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0AC1C9A8-4A5D-7A36-77C1-04582B0EB74F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9EA680F2-1DD2-4847-A5A3-F7AC19553956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>
            <a:extLst>
              <a:ext uri="{FF2B5EF4-FFF2-40B4-BE49-F238E27FC236}">
                <a16:creationId xmlns:a16="http://schemas.microsoft.com/office/drawing/2014/main" id="{6577EA24-37AF-88E1-720A-95AD5467BBFB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" altLang="en-US"/>
              <a:t>Evidence-Based Medicine - Week 2</a:t>
            </a:r>
            <a:endParaRPr lang="en-US" altLang="en-US"/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F352F264-6BD3-558B-601D-0B55A91E566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" altLang="en-US" sz="2000"/>
              <a:t>prof. Dr. Slobodan Janković</a:t>
            </a:r>
            <a:endParaRPr lang="en-US" altLang="en-US" sz="2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>
            <a:extLst>
              <a:ext uri="{FF2B5EF4-FFF2-40B4-BE49-F238E27FC236}">
                <a16:creationId xmlns:a16="http://schemas.microsoft.com/office/drawing/2014/main" id="{7C1F9A01-14B0-4C95-662B-96F9027C745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58888" y="2519363"/>
            <a:ext cx="6329362" cy="1338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bIns="0" anchor="ctr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 eaLnBrk="1" hangingPunct="1"/>
            <a:r>
              <a:rPr lang="en" altLang="en-US" sz="2800"/>
              <a:t>ASKING A CLINICAL QUESTION</a:t>
            </a:r>
          </a:p>
          <a:p>
            <a:endParaRPr lang="en-US" altLang="en-US" sz="28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>
            <a:extLst>
              <a:ext uri="{FF2B5EF4-FFF2-40B4-BE49-F238E27FC236}">
                <a16:creationId xmlns:a16="http://schemas.microsoft.com/office/drawing/2014/main" id="{9D447DCE-D053-101A-5BEC-6F9477E2D28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" altLang="en-US" sz="3600"/>
              <a:t>The main tasks in working with patients that cause questions</a:t>
            </a:r>
          </a:p>
        </p:txBody>
      </p:sp>
      <p:sp>
        <p:nvSpPr>
          <p:cNvPr id="4099" name="Rectangle 3">
            <a:extLst>
              <a:ext uri="{FF2B5EF4-FFF2-40B4-BE49-F238E27FC236}">
                <a16:creationId xmlns:a16="http://schemas.microsoft.com/office/drawing/2014/main" id="{F5C948BC-B832-F780-DC59-3C178A5DE32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4492625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" altLang="en-US" sz="2000" b="1" dirty="0"/>
              <a:t>Clinical findings: </a:t>
            </a:r>
            <a:r>
              <a:rPr lang="en" altLang="en-US" sz="2000" dirty="0"/>
              <a:t>how to properly interpret symptoms and signs in patients?</a:t>
            </a:r>
          </a:p>
          <a:p>
            <a:pPr eaLnBrk="1" hangingPunct="1">
              <a:lnSpc>
                <a:spcPct val="80000"/>
              </a:lnSpc>
            </a:pPr>
            <a:r>
              <a:rPr lang="en" altLang="en-US" sz="2000" b="1" dirty="0"/>
              <a:t>Etiology: </a:t>
            </a:r>
            <a:r>
              <a:rPr lang="en" altLang="en-US" sz="2000" dirty="0"/>
              <a:t>how to find the cause of the disease?</a:t>
            </a:r>
          </a:p>
          <a:p>
            <a:pPr eaLnBrk="1" hangingPunct="1">
              <a:lnSpc>
                <a:spcPct val="80000"/>
              </a:lnSpc>
            </a:pPr>
            <a:r>
              <a:rPr lang="en" altLang="en-US" sz="2000" b="1" dirty="0"/>
              <a:t>Differential diagnosis: </a:t>
            </a:r>
            <a:r>
              <a:rPr lang="en" altLang="en-US" sz="2000" dirty="0"/>
              <a:t>how to rank all possible diagnoses by probability, severity and amenability to treatment?</a:t>
            </a:r>
          </a:p>
          <a:p>
            <a:pPr eaLnBrk="1" hangingPunct="1">
              <a:lnSpc>
                <a:spcPct val="80000"/>
              </a:lnSpc>
            </a:pPr>
            <a:r>
              <a:rPr lang="en" altLang="en-US" sz="2000" b="1" dirty="0"/>
              <a:t>Diagnostic test :</a:t>
            </a:r>
            <a:r>
              <a:rPr lang="en" altLang="en-US" sz="2000" dirty="0"/>
              <a:t> how to choose and interpret a diagnostic test ?</a:t>
            </a:r>
          </a:p>
          <a:p>
            <a:pPr eaLnBrk="1" hangingPunct="1">
              <a:lnSpc>
                <a:spcPct val="80000"/>
              </a:lnSpc>
            </a:pPr>
            <a:r>
              <a:rPr lang="en" altLang="en-US" sz="2000" b="1" dirty="0"/>
              <a:t>Forecast :</a:t>
            </a:r>
            <a:r>
              <a:rPr lang="en" altLang="en-US" sz="2000" dirty="0"/>
              <a:t> how to assess the probable course of the disease in the patient and predict complications ?</a:t>
            </a:r>
          </a:p>
          <a:p>
            <a:pPr eaLnBrk="1" hangingPunct="1">
              <a:lnSpc>
                <a:spcPct val="80000"/>
              </a:lnSpc>
            </a:pPr>
            <a:r>
              <a:rPr lang="en" altLang="en-US" sz="2000" b="1" dirty="0"/>
              <a:t>Therapy :</a:t>
            </a:r>
            <a:r>
              <a:rPr lang="en" altLang="en-US" sz="2000" dirty="0"/>
              <a:t> how to choose a treatment that does more good than harm, and that is worth the effort and costs ?</a:t>
            </a:r>
            <a:endParaRPr lang="sr-Latn-RS" altLang="en-US" sz="2000" dirty="0"/>
          </a:p>
          <a:p>
            <a:pPr eaLnBrk="1" hangingPunct="1">
              <a:lnSpc>
                <a:spcPct val="80000"/>
              </a:lnSpc>
            </a:pPr>
            <a:r>
              <a:rPr lang="sr-Latn-RS" altLang="en-US" sz="2000" b="1" dirty="0" err="1"/>
              <a:t>Cost</a:t>
            </a:r>
            <a:r>
              <a:rPr lang="sr-Latn-RS" altLang="en-US" sz="2000" b="1" dirty="0"/>
              <a:t>/</a:t>
            </a:r>
            <a:r>
              <a:rPr lang="sr-Latn-RS" altLang="en-US" sz="2000" b="1" dirty="0" err="1"/>
              <a:t>effectiveness</a:t>
            </a:r>
            <a:r>
              <a:rPr lang="sr-Latn-RS" altLang="en-US" sz="2000" b="1" dirty="0"/>
              <a:t> </a:t>
            </a:r>
            <a:r>
              <a:rPr lang="sr-Latn-RS" altLang="en-US" sz="2000" dirty="0"/>
              <a:t>: </a:t>
            </a:r>
            <a:r>
              <a:rPr lang="sr-Latn-RS" altLang="en-US" sz="2000" dirty="0" err="1"/>
              <a:t>how</a:t>
            </a:r>
            <a:r>
              <a:rPr lang="sr-Latn-RS" altLang="en-US" sz="2000" dirty="0"/>
              <a:t> to </a:t>
            </a:r>
            <a:r>
              <a:rPr lang="sr-Latn-RS" altLang="en-US" sz="2000" dirty="0" err="1"/>
              <a:t>choose</a:t>
            </a:r>
            <a:r>
              <a:rPr lang="sr-Latn-RS" altLang="en-US" sz="2000" dirty="0"/>
              <a:t> </a:t>
            </a:r>
            <a:r>
              <a:rPr lang="sr-Latn-RS" altLang="en-US" sz="2000" dirty="0" err="1"/>
              <a:t>the</a:t>
            </a:r>
            <a:r>
              <a:rPr lang="sr-Latn-RS" altLang="en-US" sz="2000" dirty="0"/>
              <a:t> </a:t>
            </a:r>
            <a:r>
              <a:rPr lang="sr-Latn-RS" altLang="en-US" sz="2000" dirty="0" err="1"/>
              <a:t>treatment</a:t>
            </a:r>
            <a:r>
              <a:rPr lang="sr-Latn-RS" altLang="en-US" sz="2000" dirty="0"/>
              <a:t> </a:t>
            </a:r>
            <a:r>
              <a:rPr lang="sr-Latn-RS" altLang="en-US" sz="2000" dirty="0" err="1"/>
              <a:t>that</a:t>
            </a:r>
            <a:r>
              <a:rPr lang="sr-Latn-RS" altLang="en-US" sz="2000" dirty="0"/>
              <a:t> </a:t>
            </a:r>
            <a:r>
              <a:rPr lang="sr-Latn-RS" altLang="en-US" sz="2000" dirty="0" err="1"/>
              <a:t>brings</a:t>
            </a:r>
            <a:r>
              <a:rPr lang="sr-Latn-RS" altLang="en-US" sz="2000" dirty="0"/>
              <a:t> </a:t>
            </a:r>
            <a:r>
              <a:rPr lang="sr-Latn-RS" altLang="en-US" sz="2000" dirty="0" err="1"/>
              <a:t>the</a:t>
            </a:r>
            <a:r>
              <a:rPr lang="sr-Latn-RS" altLang="en-US" sz="2000" dirty="0"/>
              <a:t> most </a:t>
            </a:r>
            <a:r>
              <a:rPr lang="sr-Latn-RS" altLang="en-US" sz="2000" dirty="0" err="1"/>
              <a:t>health</a:t>
            </a:r>
            <a:r>
              <a:rPr lang="sr-Latn-RS" altLang="en-US" sz="2000" dirty="0"/>
              <a:t> </a:t>
            </a:r>
            <a:r>
              <a:rPr lang="sr-Latn-RS" altLang="en-US" sz="2000" dirty="0" err="1"/>
              <a:t>for</a:t>
            </a:r>
            <a:r>
              <a:rPr lang="sr-Latn-RS" altLang="en-US" sz="2000" dirty="0"/>
              <a:t> </a:t>
            </a:r>
            <a:r>
              <a:rPr lang="sr-Latn-RS" altLang="en-US" sz="2000" dirty="0" err="1"/>
              <a:t>money</a:t>
            </a:r>
            <a:endParaRPr lang="en" altLang="en-US" sz="2000" dirty="0"/>
          </a:p>
          <a:p>
            <a:pPr eaLnBrk="1" hangingPunct="1">
              <a:lnSpc>
                <a:spcPct val="80000"/>
              </a:lnSpc>
            </a:pPr>
            <a:r>
              <a:rPr lang="en" altLang="en-US" sz="2000" b="1" dirty="0"/>
              <a:t>Prevention: </a:t>
            </a:r>
            <a:r>
              <a:rPr lang="en" altLang="en-US" sz="2000" dirty="0"/>
              <a:t>how to detect and modify risk factors, how to detect the disease early through screening?</a:t>
            </a:r>
          </a:p>
          <a:p>
            <a:pPr eaLnBrk="1" hangingPunct="1">
              <a:lnSpc>
                <a:spcPct val="80000"/>
              </a:lnSpc>
            </a:pPr>
            <a:r>
              <a:rPr lang="en" altLang="en-US" sz="2000" b="1" dirty="0"/>
              <a:t>Improvement: </a:t>
            </a:r>
            <a:r>
              <a:rPr lang="en" altLang="en-US" sz="2000" dirty="0"/>
              <a:t>how to improve your clinical skills and your practice?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>
            <a:extLst>
              <a:ext uri="{FF2B5EF4-FFF2-40B4-BE49-F238E27FC236}">
                <a16:creationId xmlns:a16="http://schemas.microsoft.com/office/drawing/2014/main" id="{42C3B43B-B816-CB15-C700-20ACAF9D39A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" altLang="en-US" sz="4000"/>
              <a:t>FOUR ELEMENTS OF A GOOD CLINICAL QUESTION </a:t>
            </a:r>
          </a:p>
        </p:txBody>
      </p:sp>
      <p:graphicFrame>
        <p:nvGraphicFramePr>
          <p:cNvPr id="8425" name="Group 233">
            <a:extLst>
              <a:ext uri="{FF2B5EF4-FFF2-40B4-BE49-F238E27FC236}">
                <a16:creationId xmlns:a16="http://schemas.microsoft.com/office/drawing/2014/main" id="{E16B38A7-0226-247F-4F36-2B8059175EA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37068049"/>
              </p:ext>
            </p:extLst>
          </p:nvPr>
        </p:nvGraphicFramePr>
        <p:xfrm>
          <a:off x="457200" y="1600200"/>
          <a:ext cx="8435975" cy="4705363"/>
        </p:xfrm>
        <a:graphic>
          <a:graphicData uri="http://schemas.openxmlformats.org/drawingml/2006/table">
            <a:tbl>
              <a:tblPr/>
              <a:tblGrid>
                <a:gridCol w="10906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1293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002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69545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822935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kumimoji="0" lang="it-IT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1. A patient or problem</a:t>
                      </a: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2. Intervention (cause, treatment, etc.)</a:t>
                      </a: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3. Comparison</a:t>
                      </a: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4. Outcome</a:t>
                      </a: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98278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Advice:</a:t>
                      </a:r>
                      <a:endParaRPr kumimoji="0" 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Ask yourself: </a:t>
                      </a:r>
                      <a:r>
                        <a:rPr kumimoji="0" lang="en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"How would I describe a group of patients similar to m</a:t>
                      </a:r>
                      <a:r>
                        <a:rPr kumimoji="0" lang="sr-Latn-R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y </a:t>
                      </a:r>
                      <a:r>
                        <a:rPr kumimoji="0" lang="sr-Latn-RS" sz="14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patient</a:t>
                      </a:r>
                      <a:r>
                        <a:rPr kumimoji="0" lang="en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?" Be </a:t>
                      </a:r>
                      <a:r>
                        <a:rPr kumimoji="0" lang="sr-Latn-RS" sz="14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focused</a:t>
                      </a:r>
                      <a:r>
                        <a:rPr kumimoji="0" lang="e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kumimoji="0" 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Ask yourself: </a:t>
                      </a:r>
                      <a:r>
                        <a:rPr kumimoji="0" lang="en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What is the main intervention I am planning? Be specific.</a:t>
                      </a: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Ask yourself: </a:t>
                      </a:r>
                      <a:r>
                        <a:rPr kumimoji="0" lang="en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What is the main alternative to the intervention I am planning? Be specific.</a:t>
                      </a: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Ask yourself: </a:t>
                      </a:r>
                      <a:r>
                        <a:rPr kumimoji="0" lang="en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What </a:t>
                      </a:r>
                      <a:r>
                        <a:rPr kumimoji="0" lang="sr-Latn-RS" sz="14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effects</a:t>
                      </a:r>
                      <a:r>
                        <a:rPr kumimoji="0" lang="sr-Latn-R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sr-Latn-RS" sz="14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we</a:t>
                      </a:r>
                      <a:r>
                        <a:rPr kumimoji="0" lang="sr-Latn-R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sr-Latn-RS" sz="14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can</a:t>
                      </a:r>
                      <a:r>
                        <a:rPr kumimoji="0" lang="sr-Latn-R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sr-Latn-RS" sz="14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expect</a:t>
                      </a:r>
                      <a:r>
                        <a:rPr kumimoji="0" lang="en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?</a:t>
                      </a:r>
                      <a:endParaRPr kumimoji="0" 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84137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Example:</a:t>
                      </a:r>
                      <a:endParaRPr kumimoji="0" 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In patients with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head</a:t>
                      </a:r>
                      <a:r>
                        <a:rPr kumimoji="0" lang="sr-Latn-R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lice….</a:t>
                      </a:r>
                      <a:endParaRPr kumimoji="0" 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..would the use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of</a:t>
                      </a:r>
                      <a:r>
                        <a:rPr kumimoji="0" lang="sr-Latn-R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permethrine</a:t>
                      </a:r>
                      <a:r>
                        <a:rPr kumimoji="0" lang="e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..</a:t>
                      </a:r>
                      <a:endParaRPr kumimoji="0" 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.. when compared to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lindan</a:t>
                      </a:r>
                      <a:r>
                        <a:rPr kumimoji="0" lang="e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..</a:t>
                      </a:r>
                      <a:endParaRPr kumimoji="0" 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.. there will be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higher</a:t>
                      </a:r>
                      <a:r>
                        <a:rPr kumimoji="0" lang="sr-Latn-R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probability</a:t>
                      </a:r>
                      <a:r>
                        <a:rPr kumimoji="0" lang="sr-Latn-R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of</a:t>
                      </a:r>
                      <a:r>
                        <a:rPr kumimoji="0" lang="sr-Latn-R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cure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with</a:t>
                      </a:r>
                      <a:r>
                        <a:rPr kumimoji="0" lang="sr-Latn-R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less</a:t>
                      </a:r>
                      <a:r>
                        <a:rPr kumimoji="0" lang="sr-Latn-R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adverse</a:t>
                      </a:r>
                      <a:r>
                        <a:rPr kumimoji="0" lang="sr-Latn-R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sr-Latn-R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effects</a:t>
                      </a:r>
                      <a:endParaRPr kumimoji="0" 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>
            <a:extLst>
              <a:ext uri="{FF2B5EF4-FFF2-40B4-BE49-F238E27FC236}">
                <a16:creationId xmlns:a16="http://schemas.microsoft.com/office/drawing/2014/main" id="{8DCDCB18-4395-FFB0-B7D6-D8F39001C83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" altLang="en-US"/>
              <a:t>EXAMPLE</a:t>
            </a:r>
          </a:p>
        </p:txBody>
      </p:sp>
      <p:sp>
        <p:nvSpPr>
          <p:cNvPr id="6147" name="Rectangle 3">
            <a:extLst>
              <a:ext uri="{FF2B5EF4-FFF2-40B4-BE49-F238E27FC236}">
                <a16:creationId xmlns:a16="http://schemas.microsoft.com/office/drawing/2014/main" id="{E0884A75-D9BB-A6D3-5F28-C1A3B1F7A2D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" altLang="en-US" dirty="0"/>
              <a:t>Miss Dragica </a:t>
            </a:r>
            <a:r>
              <a:rPr lang="sr-Latn-RS" altLang="en-US" dirty="0"/>
              <a:t>i</a:t>
            </a:r>
            <a:r>
              <a:rPr lang="en" altLang="en-US" dirty="0"/>
              <a:t>s 19 years old, has been suffering from a perianal fistula for ten days , and needs to receive an antibiotic that will cure this infection. She read about it in the newspaper,</a:t>
            </a:r>
            <a:r>
              <a:rPr lang="sr-Latn-RS" altLang="en-US" dirty="0"/>
              <a:t> </a:t>
            </a:r>
            <a:r>
              <a:rPr lang="sr-Latn-RS" altLang="en-US" dirty="0" err="1"/>
              <a:t>and</a:t>
            </a:r>
            <a:r>
              <a:rPr lang="en" altLang="en-US" dirty="0"/>
              <a:t> she saw that </a:t>
            </a:r>
            <a:r>
              <a:rPr lang="sr-Latn-RS" altLang="en-US" dirty="0"/>
              <a:t>a </a:t>
            </a:r>
            <a:r>
              <a:rPr lang="sr-Latn-RS" altLang="en-US" dirty="0" err="1"/>
              <a:t>number</a:t>
            </a:r>
            <a:r>
              <a:rPr lang="sr-Latn-RS" altLang="en-US" dirty="0"/>
              <a:t> </a:t>
            </a:r>
            <a:r>
              <a:rPr lang="sr-Latn-RS" altLang="en-US" dirty="0" err="1"/>
              <a:t>of</a:t>
            </a:r>
            <a:r>
              <a:rPr lang="en" altLang="en-US" dirty="0"/>
              <a:t> antibiotics </a:t>
            </a:r>
            <a:r>
              <a:rPr lang="sr-Latn-RS" altLang="en-US" dirty="0"/>
              <a:t>are</a:t>
            </a:r>
            <a:r>
              <a:rPr lang="en" altLang="en-US" dirty="0"/>
              <a:t> given for fistula, but ciprofloxacin and metronidazole are mentioned most often. He is currently in pain, and the temperature has risen to 37.5 </a:t>
            </a:r>
            <a:r>
              <a:rPr lang="en" altLang="en-US" baseline="30000" dirty="0"/>
              <a:t>o </a:t>
            </a:r>
            <a:r>
              <a:rPr lang="en" altLang="en-US" dirty="0"/>
              <a:t>C.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>
            <a:extLst>
              <a:ext uri="{FF2B5EF4-FFF2-40B4-BE49-F238E27FC236}">
                <a16:creationId xmlns:a16="http://schemas.microsoft.com/office/drawing/2014/main" id="{E0235F2A-9494-E193-0BDF-808740EEB2E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" altLang="en-US"/>
              <a:t>CLINICAL QUESTION:</a:t>
            </a:r>
          </a:p>
        </p:txBody>
      </p:sp>
      <p:sp>
        <p:nvSpPr>
          <p:cNvPr id="7171" name="Rectangle 3">
            <a:extLst>
              <a:ext uri="{FF2B5EF4-FFF2-40B4-BE49-F238E27FC236}">
                <a16:creationId xmlns:a16="http://schemas.microsoft.com/office/drawing/2014/main" id="{8CDB6B92-BF4F-A861-2F72-E2639E483F7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Tx/>
              <a:buChar char="*"/>
            </a:pPr>
            <a:r>
              <a:rPr lang="en" altLang="en-US" dirty="0"/>
              <a:t>Is ciprofloxacin more likely than </a:t>
            </a:r>
            <a:r>
              <a:rPr lang="en" altLang="en-US" dirty="0">
                <a:solidFill>
                  <a:srgbClr val="00B050"/>
                </a:solidFill>
              </a:rPr>
              <a:t>metronidazole </a:t>
            </a:r>
            <a:r>
              <a:rPr lang="en" altLang="en-US" dirty="0"/>
              <a:t>to result in </a:t>
            </a:r>
            <a:r>
              <a:rPr lang="en" altLang="en-US" dirty="0">
                <a:solidFill>
                  <a:srgbClr val="FF0000"/>
                </a:solidFill>
              </a:rPr>
              <a:t>a </a:t>
            </a:r>
            <a:r>
              <a:rPr lang="en" altLang="en-US" dirty="0">
                <a:solidFill>
                  <a:srgbClr val="7030A0"/>
                </a:solidFill>
              </a:rPr>
              <a:t>cure</a:t>
            </a:r>
            <a:r>
              <a:rPr lang="en" altLang="en-US" dirty="0"/>
              <a:t> </a:t>
            </a:r>
            <a:r>
              <a:rPr lang="sr-Latn-RS" altLang="en-US" dirty="0" err="1"/>
              <a:t>of</a:t>
            </a:r>
            <a:r>
              <a:rPr lang="sr-Latn-RS" altLang="en-US" dirty="0"/>
              <a:t> </a:t>
            </a:r>
            <a:r>
              <a:rPr lang="en" altLang="en-US" dirty="0">
                <a:solidFill>
                  <a:srgbClr val="CC0066"/>
                </a:solidFill>
              </a:rPr>
              <a:t>perianal fistula </a:t>
            </a:r>
            <a:r>
              <a:rPr lang="en" altLang="en-US" dirty="0"/>
              <a:t>?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3">
            <a:extLst>
              <a:ext uri="{FF2B5EF4-FFF2-40B4-BE49-F238E27FC236}">
                <a16:creationId xmlns:a16="http://schemas.microsoft.com/office/drawing/2014/main" id="{D5534A8B-6130-F9C9-423D-E94CEB2CA1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85938" y="2500313"/>
            <a:ext cx="5715000" cy="923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buFontTx/>
              <a:buChar char="*"/>
            </a:pPr>
            <a:r>
              <a:rPr lang="en" altLang="en-US"/>
              <a:t>Is ciprofloxacin more likely than </a:t>
            </a:r>
            <a:r>
              <a:rPr lang="en" altLang="en-US">
                <a:solidFill>
                  <a:srgbClr val="00B050"/>
                </a:solidFill>
              </a:rPr>
              <a:t>metronidazole </a:t>
            </a:r>
            <a:r>
              <a:rPr lang="en" altLang="en-US"/>
              <a:t>to result in </a:t>
            </a:r>
            <a:r>
              <a:rPr lang="en" altLang="en-US">
                <a:solidFill>
                  <a:srgbClr val="FF0000"/>
                </a:solidFill>
              </a:rPr>
              <a:t>a </a:t>
            </a:r>
            <a:r>
              <a:rPr lang="en" altLang="en-US">
                <a:solidFill>
                  <a:srgbClr val="7030A0"/>
                </a:solidFill>
              </a:rPr>
              <a:t>cure</a:t>
            </a:r>
            <a:r>
              <a:rPr lang="en" altLang="en-US"/>
              <a:t> </a:t>
            </a:r>
            <a:r>
              <a:rPr lang="en" altLang="en-US">
                <a:solidFill>
                  <a:srgbClr val="CC0066"/>
                </a:solidFill>
              </a:rPr>
              <a:t>perianal fistula </a:t>
            </a:r>
            <a:r>
              <a:rPr lang="en" altLang="en-US"/>
              <a:t>?</a:t>
            </a:r>
          </a:p>
        </p:txBody>
      </p:sp>
      <p:sp>
        <p:nvSpPr>
          <p:cNvPr id="8195" name="TextBox 4">
            <a:extLst>
              <a:ext uri="{FF2B5EF4-FFF2-40B4-BE49-F238E27FC236}">
                <a16:creationId xmlns:a16="http://schemas.microsoft.com/office/drawing/2014/main" id="{377EB0EC-C8E0-327F-9FDD-E193E5722A4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357938" y="5214938"/>
            <a:ext cx="2449512" cy="369887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en" altLang="en-US"/>
              <a:t>Problem or patient</a:t>
            </a:r>
            <a:endParaRPr lang="en-US" altLang="en-US"/>
          </a:p>
        </p:txBody>
      </p:sp>
      <p:sp>
        <p:nvSpPr>
          <p:cNvPr id="8196" name="TextBox 5">
            <a:extLst>
              <a:ext uri="{FF2B5EF4-FFF2-40B4-BE49-F238E27FC236}">
                <a16:creationId xmlns:a16="http://schemas.microsoft.com/office/drawing/2014/main" id="{07F98144-69BF-8BD0-5D11-86DF5C13DE2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22195" y="4547741"/>
            <a:ext cx="1458913" cy="3698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en" altLang="en-US" dirty="0"/>
              <a:t>The outcome</a:t>
            </a:r>
            <a:endParaRPr lang="en-US" altLang="en-US" dirty="0"/>
          </a:p>
        </p:txBody>
      </p:sp>
      <p:sp>
        <p:nvSpPr>
          <p:cNvPr id="8197" name="TextBox 7">
            <a:extLst>
              <a:ext uri="{FF2B5EF4-FFF2-40B4-BE49-F238E27FC236}">
                <a16:creationId xmlns:a16="http://schemas.microsoft.com/office/drawing/2014/main" id="{18BFA824-ADF3-7D98-8F3B-1114090011E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071688" y="1571625"/>
            <a:ext cx="1541462" cy="3698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en" altLang="en-US"/>
              <a:t>Intervention</a:t>
            </a:r>
            <a:endParaRPr lang="en-US" altLang="en-US"/>
          </a:p>
        </p:txBody>
      </p:sp>
      <p:sp>
        <p:nvSpPr>
          <p:cNvPr id="8198" name="TextBox 8">
            <a:extLst>
              <a:ext uri="{FF2B5EF4-FFF2-40B4-BE49-F238E27FC236}">
                <a16:creationId xmlns:a16="http://schemas.microsoft.com/office/drawing/2014/main" id="{5551B874-1964-267F-CA10-42ED745C0C2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40425" y="1088231"/>
            <a:ext cx="1268412" cy="369887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en" altLang="en-US"/>
              <a:t>Comparison</a:t>
            </a:r>
            <a:endParaRPr lang="en-US" altLang="en-US"/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C99CA779-72B6-5F3C-1CD4-72A14F6DB49C}"/>
              </a:ext>
            </a:extLst>
          </p:cNvPr>
          <p:cNvCxnSpPr>
            <a:cxnSpLocks/>
          </p:cNvCxnSpPr>
          <p:nvPr/>
        </p:nvCxnSpPr>
        <p:spPr>
          <a:xfrm flipH="1">
            <a:off x="2842419" y="2000250"/>
            <a:ext cx="157956" cy="581918"/>
          </a:xfrm>
          <a:prstGeom prst="straightConnector1">
            <a:avLst/>
          </a:prstGeom>
          <a:ln w="127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235664FF-709F-1897-E9DB-76C4D8DDBA8C}"/>
              </a:ext>
            </a:extLst>
          </p:cNvPr>
          <p:cNvCxnSpPr>
            <a:cxnSpLocks/>
          </p:cNvCxnSpPr>
          <p:nvPr/>
        </p:nvCxnSpPr>
        <p:spPr>
          <a:xfrm flipH="1">
            <a:off x="5797550" y="1565722"/>
            <a:ext cx="646660" cy="1006028"/>
          </a:xfrm>
          <a:prstGeom prst="straightConnector1">
            <a:avLst/>
          </a:prstGeom>
          <a:ln w="127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57A9E13E-A65F-7D7B-F3F3-CECC9B636264}"/>
              </a:ext>
            </a:extLst>
          </p:cNvPr>
          <p:cNvCxnSpPr>
            <a:cxnSpLocks/>
          </p:cNvCxnSpPr>
          <p:nvPr/>
        </p:nvCxnSpPr>
        <p:spPr>
          <a:xfrm flipH="1" flipV="1">
            <a:off x="2303176" y="3140968"/>
            <a:ext cx="936104" cy="1217861"/>
          </a:xfrm>
          <a:prstGeom prst="straightConnector1">
            <a:avLst/>
          </a:prstGeom>
          <a:ln w="127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A9068758-2240-00CE-CF97-A40C7AD07E77}"/>
              </a:ext>
            </a:extLst>
          </p:cNvPr>
          <p:cNvCxnSpPr>
            <a:cxnSpLocks/>
          </p:cNvCxnSpPr>
          <p:nvPr/>
        </p:nvCxnSpPr>
        <p:spPr>
          <a:xfrm flipH="1" flipV="1">
            <a:off x="3613150" y="3248818"/>
            <a:ext cx="3744913" cy="1823245"/>
          </a:xfrm>
          <a:prstGeom prst="straightConnector1">
            <a:avLst/>
          </a:prstGeom>
          <a:ln w="127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155</TotalTime>
  <Words>412</Words>
  <Application>Microsoft Office PowerPoint</Application>
  <PresentationFormat>On-screen Show (4:3)</PresentationFormat>
  <Paragraphs>38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9" baseType="lpstr">
      <vt:lpstr>Times New Roman</vt:lpstr>
      <vt:lpstr>Default Design</vt:lpstr>
      <vt:lpstr>Evidence-Based Medicine - Week 2</vt:lpstr>
      <vt:lpstr>PowerPoint Presentation</vt:lpstr>
      <vt:lpstr>The main tasks in working with patients that cause questions</vt:lpstr>
      <vt:lpstr>FOUR ELEMENTS OF A GOOD CLINICAL QUESTION </vt:lpstr>
      <vt:lpstr>EXAMPLE</vt:lpstr>
      <vt:lpstr>CLINICAL QUESTION:</vt:lpstr>
      <vt:lpstr>PowerPoint Presentation</vt:lpstr>
    </vt:vector>
  </TitlesOfParts>
  <Company>MF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Slobodan Jankovic</dc:creator>
  <cp:lastModifiedBy>Boj</cp:lastModifiedBy>
  <cp:revision>62</cp:revision>
  <dcterms:created xsi:type="dcterms:W3CDTF">2007-02-10T21:18:48Z</dcterms:created>
  <dcterms:modified xsi:type="dcterms:W3CDTF">2023-08-19T11:36:42Z</dcterms:modified>
</cp:coreProperties>
</file>

<file path=docProps/thumbnail.jpeg>
</file>